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87" r:id="rId4"/>
    <p:sldId id="28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  <p:sldId id="280" r:id="rId18"/>
    <p:sldId id="289" r:id="rId19"/>
    <p:sldId id="257" r:id="rId20"/>
    <p:sldId id="258" r:id="rId21"/>
    <p:sldId id="259" r:id="rId22"/>
    <p:sldId id="260" r:id="rId23"/>
    <p:sldId id="262" r:id="rId24"/>
    <p:sldId id="263" r:id="rId25"/>
    <p:sldId id="265" r:id="rId26"/>
    <p:sldId id="266" r:id="rId27"/>
    <p:sldId id="267" r:id="rId28"/>
    <p:sldId id="264" r:id="rId29"/>
    <p:sldId id="261" r:id="rId30"/>
    <p:sldId id="268" r:id="rId31"/>
    <p:sldId id="282" r:id="rId32"/>
    <p:sldId id="283" r:id="rId33"/>
    <p:sldId id="284" r:id="rId34"/>
    <p:sldId id="285" r:id="rId35"/>
    <p:sldId id="290" r:id="rId36"/>
    <p:sldId id="291" r:id="rId37"/>
    <p:sldId id="293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57" autoAdjust="0"/>
    <p:restoredTop sz="94660"/>
  </p:normalViewPr>
  <p:slideViewPr>
    <p:cSldViewPr>
      <p:cViewPr varScale="1">
        <p:scale>
          <a:sx n="106" d="100"/>
          <a:sy n="106" d="100"/>
        </p:scale>
        <p:origin x="-4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</a:t>
            </a:r>
            <a:r>
              <a:rPr lang="en-US" sz="800" baseline="0" dirty="0" smtClean="0">
                <a:solidFill>
                  <a:srgbClr val="595959"/>
                </a:solidFill>
                <a:latin typeface="Arial" pitchFamily="34" charset="0"/>
              </a:rPr>
              <a:t>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Autodesk </a:t>
            </a:r>
            <a:endParaRPr lang="en-US" sz="800" dirty="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2F7F3C68-C55B-4984-A69D-4A600E837BCA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 </a:t>
            </a: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A3CE02EE-9F03-4F24-8745-9649D2126A76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2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Scene Construction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CA" dirty="0" smtClean="0"/>
              <a:t>3ds Max Webcast Training</a:t>
            </a:r>
          </a:p>
          <a:p>
            <a:r>
              <a:rPr lang="en-CA" dirty="0" smtClean="0"/>
              <a:t>Day 5</a:t>
            </a:r>
          </a:p>
          <a:p>
            <a:endParaRPr lang="en-CA" dirty="0" smtClean="0"/>
          </a:p>
          <a:p>
            <a:r>
              <a:rPr lang="en-CA" dirty="0" smtClean="0"/>
              <a:t>Stephen Taylor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Particles (Task 1 of N)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Register our implementation of </a:t>
            </a:r>
            <a:r>
              <a:rPr lang="en-CA" dirty="0" err="1" smtClean="0"/>
              <a:t>TimeChangeCallback</a:t>
            </a:r>
            <a:endParaRPr lang="en-CA" dirty="0" smtClean="0"/>
          </a:p>
          <a:p>
            <a:pPr lvl="1"/>
            <a:r>
              <a:rPr lang="en-CA" dirty="0" smtClean="0"/>
              <a:t>This allows Max to call us on time change</a:t>
            </a:r>
          </a:p>
          <a:p>
            <a:pPr lvl="1"/>
            <a:endParaRPr lang="en-CA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819400"/>
            <a:ext cx="6477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00200" y="1219200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Change feedback to Red when done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143000"/>
            <a:ext cx="298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Callbacks</a:t>
            </a:r>
            <a:r>
              <a:rPr lang="en-CA" dirty="0" smtClean="0"/>
              <a:t> Galore...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TimeChangeCallback</a:t>
            </a:r>
            <a:endParaRPr lang="en-CA" dirty="0" smtClean="0"/>
          </a:p>
          <a:p>
            <a:r>
              <a:rPr lang="en-CA" dirty="0" err="1" smtClean="0"/>
              <a:t>CommandModeChangedCallback</a:t>
            </a:r>
            <a:endParaRPr lang="en-CA" dirty="0" smtClean="0"/>
          </a:p>
          <a:p>
            <a:r>
              <a:rPr lang="en-CA" dirty="0" err="1" smtClean="0"/>
              <a:t>ViewportDisplayCallback</a:t>
            </a:r>
            <a:endParaRPr lang="en-CA" dirty="0" smtClean="0"/>
          </a:p>
          <a:p>
            <a:r>
              <a:rPr lang="en-CA" dirty="0" err="1" smtClean="0"/>
              <a:t>ExitMaxCallback</a:t>
            </a:r>
            <a:endParaRPr lang="en-CA" dirty="0" smtClean="0"/>
          </a:p>
          <a:p>
            <a:pPr lvl="1"/>
            <a:r>
              <a:rPr lang="en-CA" dirty="0" smtClean="0"/>
              <a:t>Can be called on unclean exit...</a:t>
            </a:r>
          </a:p>
          <a:p>
            <a:pPr lvl="1"/>
            <a:endParaRPr lang="en-CA" dirty="0" smtClean="0"/>
          </a:p>
          <a:p>
            <a:r>
              <a:rPr lang="en-CA" dirty="0" err="1" smtClean="0"/>
              <a:t>RegisterNotification</a:t>
            </a:r>
            <a:endParaRPr lang="en-CA" dirty="0" smtClean="0"/>
          </a:p>
          <a:p>
            <a:pPr lvl="1"/>
            <a:r>
              <a:rPr lang="en-CA" dirty="0" smtClean="0"/>
              <a:t>File I/O, Scene Graph modifications, Render, etc</a:t>
            </a:r>
          </a:p>
          <a:p>
            <a:pPr lvl="2"/>
            <a:endParaRPr lang="en-CA" dirty="0" smtClean="0"/>
          </a:p>
          <a:p>
            <a:pPr lvl="2"/>
            <a:endParaRPr lang="en-CA" dirty="0" smtClean="0"/>
          </a:p>
          <a:p>
            <a:r>
              <a:rPr lang="en-CA" dirty="0" smtClean="0"/>
              <a:t>Every notification that is registered must be </a:t>
            </a:r>
            <a:r>
              <a:rPr lang="en-CA" dirty="0" err="1" smtClean="0"/>
              <a:t>UnRegistered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Particle 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Particle 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Not very interesting, is it?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New Particle 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Apply the ADN Position Controller to every particle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New Particle 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Apply the ADN Position Controller to every particle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81200"/>
            <a:ext cx="55435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New Particle 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Apply the ADN Position Controller to every particle</a:t>
            </a:r>
          </a:p>
          <a:p>
            <a:endParaRPr lang="en-CA" dirty="0" smtClean="0"/>
          </a:p>
          <a:p>
            <a:pPr lvl="1"/>
            <a:r>
              <a:rPr lang="en-CA" dirty="0" err="1" smtClean="0"/>
              <a:t>INode</a:t>
            </a:r>
            <a:r>
              <a:rPr lang="en-CA" dirty="0" smtClean="0"/>
              <a:t>::</a:t>
            </a:r>
            <a:r>
              <a:rPr lang="en-CA" dirty="0" err="1" smtClean="0"/>
              <a:t>GetTMController</a:t>
            </a:r>
            <a:endParaRPr lang="en-CA" dirty="0" smtClean="0"/>
          </a:p>
          <a:p>
            <a:pPr lvl="2"/>
            <a:r>
              <a:rPr lang="en-CA" dirty="0" smtClean="0"/>
              <a:t>Return the Matrix3 Controller that generates our transform</a:t>
            </a:r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Control::</a:t>
            </a:r>
            <a:r>
              <a:rPr lang="en-CA" dirty="0" err="1" smtClean="0"/>
              <a:t>SetPositionController</a:t>
            </a:r>
            <a:r>
              <a:rPr lang="en-CA" dirty="0" smtClean="0"/>
              <a:t> (or) </a:t>
            </a:r>
            <a:r>
              <a:rPr lang="en-CA" dirty="0" err="1" smtClean="0"/>
              <a:t>AssignController</a:t>
            </a:r>
            <a:endParaRPr lang="en-CA" dirty="0" smtClean="0"/>
          </a:p>
          <a:p>
            <a:pPr lvl="2"/>
            <a:r>
              <a:rPr lang="en-CA" dirty="0" smtClean="0"/>
              <a:t>Assign a Position Controller</a:t>
            </a:r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Interface::</a:t>
            </a:r>
            <a:r>
              <a:rPr lang="en-CA" dirty="0" err="1" smtClean="0"/>
              <a:t>CreateInstance</a:t>
            </a:r>
            <a:r>
              <a:rPr lang="en-CA" dirty="0" smtClean="0"/>
              <a:t>(...)</a:t>
            </a:r>
          </a:p>
          <a:p>
            <a:pPr lvl="2"/>
            <a:r>
              <a:rPr lang="en-CA" dirty="0" smtClean="0"/>
              <a:t>Why would we create a new “ADN Pos Ctrl” in this way?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Take your Positions (Task 2 of N)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In </a:t>
            </a:r>
            <a:r>
              <a:rPr lang="en-CA" dirty="0" err="1" smtClean="0"/>
              <a:t>PSSourceUtil</a:t>
            </a:r>
            <a:r>
              <a:rPr lang="en-CA" dirty="0" smtClean="0"/>
              <a:t>::</a:t>
            </a:r>
            <a:r>
              <a:rPr lang="en-CA" dirty="0" err="1" smtClean="0"/>
              <a:t>CreateParticleNode</a:t>
            </a:r>
            <a:r>
              <a:rPr lang="en-CA" dirty="0" smtClean="0"/>
              <a:t>()</a:t>
            </a:r>
            <a:endParaRPr lang="en-CA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810000"/>
            <a:ext cx="63817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800196" y="1290638"/>
            <a:ext cx="416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FF00"/>
                </a:solidFill>
              </a:rPr>
              <a:t>Change feedback to Yellow when done</a:t>
            </a:r>
            <a:endParaRPr lang="en-CA" dirty="0">
              <a:solidFill>
                <a:srgbClr val="FFFF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219200"/>
            <a:ext cx="30194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Where are we at?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33800"/>
            <a:ext cx="301093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048000"/>
            <a:ext cx="3430728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667000"/>
            <a:ext cx="4886325" cy="386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Instances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Not the C++ kind</a:t>
            </a:r>
          </a:p>
          <a:p>
            <a:endParaRPr lang="en-CA" dirty="0" smtClean="0"/>
          </a:p>
          <a:p>
            <a:r>
              <a:rPr lang="en-CA" dirty="0" smtClean="0"/>
              <a:t>Instancing is re-using created classes.</a:t>
            </a:r>
          </a:p>
          <a:p>
            <a:pPr lvl="1"/>
            <a:r>
              <a:rPr lang="en-CA" i="1" dirty="0" smtClean="0"/>
              <a:t>Object* </a:t>
            </a:r>
            <a:r>
              <a:rPr lang="en-CA" i="1" dirty="0" err="1" smtClean="0"/>
              <a:t>pObj</a:t>
            </a:r>
            <a:r>
              <a:rPr lang="en-CA" i="1" dirty="0" smtClean="0"/>
              <a:t> = </a:t>
            </a: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CreateInstance</a:t>
            </a:r>
            <a:r>
              <a:rPr lang="en-CA" i="1" dirty="0" smtClean="0"/>
              <a:t>(...)</a:t>
            </a:r>
            <a:br>
              <a:rPr lang="en-CA" i="1" dirty="0" smtClean="0"/>
            </a:b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CreateObjectNode</a:t>
            </a:r>
            <a:r>
              <a:rPr lang="en-CA" i="1" dirty="0" smtClean="0"/>
              <a:t>(</a:t>
            </a:r>
            <a:r>
              <a:rPr lang="en-CA" i="1" dirty="0" err="1" smtClean="0"/>
              <a:t>pObj</a:t>
            </a:r>
            <a:r>
              <a:rPr lang="en-CA" dirty="0" smtClean="0"/>
              <a:t>)</a:t>
            </a:r>
            <a:endParaRPr lang="en-CA" dirty="0"/>
          </a:p>
        </p:txBody>
      </p:sp>
      <p:grpSp>
        <p:nvGrpSpPr>
          <p:cNvPr id="4" name="Group 3"/>
          <p:cNvGrpSpPr/>
          <p:nvPr/>
        </p:nvGrpSpPr>
        <p:grpSpPr>
          <a:xfrm>
            <a:off x="5867400" y="3810000"/>
            <a:ext cx="1447800" cy="609600"/>
            <a:chOff x="5410198" y="3592286"/>
            <a:chExt cx="1447800" cy="609600"/>
          </a:xfrm>
        </p:grpSpPr>
        <p:sp>
          <p:nvSpPr>
            <p:cNvPr id="5" name="Oval 4"/>
            <p:cNvSpPr/>
            <p:nvPr/>
          </p:nvSpPr>
          <p:spPr>
            <a:xfrm>
              <a:off x="5410198" y="3592286"/>
              <a:ext cx="1447800" cy="60960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14998" y="371203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err="1" smtClean="0"/>
                <a:t>INode</a:t>
              </a:r>
              <a:endParaRPr lang="en-CA" dirty="0"/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5943602" y="4713513"/>
            <a:ext cx="1295400" cy="550251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6019802" y="4789714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>
          <a:xfrm rot="16200000" flipH="1">
            <a:off x="6444345" y="4566555"/>
            <a:ext cx="293913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0725" y="0"/>
            <a:ext cx="33432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First – A Cleanup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Position controller does not reference its Force </a:t>
            </a:r>
            <a:r>
              <a:rPr lang="en-CA" dirty="0" err="1" smtClean="0"/>
              <a:t>SubAnim</a:t>
            </a:r>
            <a:r>
              <a:rPr lang="en-CA" dirty="0" smtClean="0"/>
              <a:t> controller</a:t>
            </a:r>
          </a:p>
          <a:p>
            <a:pPr lvl="1"/>
            <a:r>
              <a:rPr lang="en-CA" dirty="0" smtClean="0"/>
              <a:t>This means it will not update on force change</a:t>
            </a:r>
          </a:p>
          <a:p>
            <a:pPr lvl="1"/>
            <a:r>
              <a:rPr lang="en-CA" dirty="0" smtClean="0"/>
              <a:t>Its also risky</a:t>
            </a:r>
          </a:p>
          <a:p>
            <a:pPr lvl="2"/>
            <a:r>
              <a:rPr lang="en-CA" dirty="0" smtClean="0"/>
              <a:t>Controller could be deleted, and we wouldn’t know</a:t>
            </a: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8850" y="0"/>
            <a:ext cx="69151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Instances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Not the C++ kind</a:t>
            </a:r>
          </a:p>
          <a:p>
            <a:endParaRPr lang="en-CA" dirty="0" smtClean="0"/>
          </a:p>
          <a:p>
            <a:r>
              <a:rPr lang="en-CA" dirty="0" smtClean="0"/>
              <a:t>Instancing is re-using created classes.</a:t>
            </a:r>
          </a:p>
          <a:p>
            <a:pPr lvl="1"/>
            <a:r>
              <a:rPr lang="en-CA" i="1" dirty="0" smtClean="0"/>
              <a:t>Object* </a:t>
            </a:r>
            <a:r>
              <a:rPr lang="en-CA" i="1" dirty="0" err="1" smtClean="0"/>
              <a:t>pObj</a:t>
            </a:r>
            <a:r>
              <a:rPr lang="en-CA" i="1" dirty="0" smtClean="0"/>
              <a:t> = </a:t>
            </a: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CreateInstance</a:t>
            </a:r>
            <a:r>
              <a:rPr lang="en-CA" i="1" dirty="0" smtClean="0"/>
              <a:t>(...)</a:t>
            </a:r>
            <a:br>
              <a:rPr lang="en-CA" i="1" dirty="0" smtClean="0"/>
            </a:b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CreateObjectNode</a:t>
            </a:r>
            <a:r>
              <a:rPr lang="en-CA" i="1" dirty="0" smtClean="0"/>
              <a:t>(</a:t>
            </a:r>
            <a:r>
              <a:rPr lang="en-CA" i="1" dirty="0" err="1" smtClean="0"/>
              <a:t>pObj</a:t>
            </a:r>
            <a:r>
              <a:rPr lang="en-CA" i="1" dirty="0" smtClean="0"/>
              <a:t>)</a:t>
            </a:r>
            <a:br>
              <a:rPr lang="en-CA" i="1" dirty="0" smtClean="0"/>
            </a:b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CreateObjectNode</a:t>
            </a:r>
            <a:r>
              <a:rPr lang="en-CA" i="1" dirty="0" smtClean="0"/>
              <a:t>(</a:t>
            </a:r>
            <a:r>
              <a:rPr lang="en-CA" i="1" dirty="0" err="1" smtClean="0"/>
              <a:t>pObj</a:t>
            </a:r>
            <a:r>
              <a:rPr lang="en-CA" i="1" dirty="0" smtClean="0"/>
              <a:t>)</a:t>
            </a:r>
            <a:br>
              <a:rPr lang="en-CA" i="1" dirty="0" smtClean="0"/>
            </a:b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CreateObjectNode</a:t>
            </a:r>
            <a:r>
              <a:rPr lang="en-CA" i="1" dirty="0" smtClean="0"/>
              <a:t>(</a:t>
            </a:r>
            <a:r>
              <a:rPr lang="en-CA" i="1" dirty="0" err="1" smtClean="0"/>
              <a:t>pObj</a:t>
            </a:r>
            <a:r>
              <a:rPr lang="en-CA" i="1" dirty="0" smtClean="0"/>
              <a:t>)</a:t>
            </a:r>
            <a:br>
              <a:rPr lang="en-CA" i="1" dirty="0" smtClean="0"/>
            </a:b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CreateObjectNode</a:t>
            </a:r>
            <a:r>
              <a:rPr lang="en-CA" i="1" dirty="0" smtClean="0"/>
              <a:t>(</a:t>
            </a:r>
            <a:r>
              <a:rPr lang="en-CA" i="1" dirty="0" err="1" smtClean="0"/>
              <a:t>pObj</a:t>
            </a:r>
            <a:r>
              <a:rPr lang="en-CA" i="1" dirty="0" smtClean="0"/>
              <a:t>)</a:t>
            </a:r>
            <a:br>
              <a:rPr lang="en-CA" i="1" dirty="0" smtClean="0"/>
            </a:br>
            <a:r>
              <a:rPr lang="en-CA" i="1" dirty="0" err="1" smtClean="0"/>
              <a:t>pKernel</a:t>
            </a:r>
            <a:r>
              <a:rPr lang="en-CA" i="1" dirty="0" smtClean="0"/>
              <a:t>-&gt;</a:t>
            </a:r>
            <a:r>
              <a:rPr lang="en-CA" i="1" dirty="0" err="1" smtClean="0"/>
              <a:t>CreateObjectNode</a:t>
            </a:r>
            <a:r>
              <a:rPr lang="en-CA" i="1" dirty="0" smtClean="0"/>
              <a:t>(</a:t>
            </a:r>
            <a:r>
              <a:rPr lang="en-CA" i="1" dirty="0" err="1" smtClean="0"/>
              <a:t>pObj</a:t>
            </a:r>
            <a:r>
              <a:rPr lang="en-CA" dirty="0" smtClean="0"/>
              <a:t>)</a:t>
            </a:r>
            <a:br>
              <a:rPr lang="en-CA" dirty="0" smtClean="0"/>
            </a:br>
            <a:endParaRPr lang="en-CA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5867400" y="3810000"/>
            <a:ext cx="1447800" cy="609600"/>
            <a:chOff x="5410198" y="3592286"/>
            <a:chExt cx="1447800" cy="609600"/>
          </a:xfrm>
        </p:grpSpPr>
        <p:sp>
          <p:nvSpPr>
            <p:cNvPr id="22" name="Oval 21"/>
            <p:cNvSpPr/>
            <p:nvPr/>
          </p:nvSpPr>
          <p:spPr>
            <a:xfrm>
              <a:off x="5410198" y="3592286"/>
              <a:ext cx="1447800" cy="60960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14998" y="371203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err="1" smtClean="0"/>
                <a:t>INode</a:t>
              </a:r>
              <a:endParaRPr lang="en-CA" dirty="0"/>
            </a:p>
          </p:txBody>
        </p:sp>
      </p:grpSp>
      <p:sp>
        <p:nvSpPr>
          <p:cNvPr id="24" name="Rounded Rectangle 23"/>
          <p:cNvSpPr/>
          <p:nvPr/>
        </p:nvSpPr>
        <p:spPr>
          <a:xfrm>
            <a:off x="5943602" y="4713513"/>
            <a:ext cx="1295400" cy="550251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extBox 24"/>
          <p:cNvSpPr txBox="1"/>
          <p:nvPr/>
        </p:nvSpPr>
        <p:spPr>
          <a:xfrm>
            <a:off x="6019802" y="4789714"/>
            <a:ext cx="1219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cxnSp>
        <p:nvCxnSpPr>
          <p:cNvPr id="26" name="Straight Arrow Connector 25"/>
          <p:cNvCxnSpPr>
            <a:endCxn id="24" idx="0"/>
          </p:cNvCxnSpPr>
          <p:nvPr/>
        </p:nvCxnSpPr>
        <p:spPr>
          <a:xfrm rot="16200000" flipH="1">
            <a:off x="6444345" y="4566555"/>
            <a:ext cx="293913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7086600" y="5486400"/>
            <a:ext cx="1447800" cy="609600"/>
            <a:chOff x="5410198" y="3592286"/>
            <a:chExt cx="1447800" cy="609600"/>
          </a:xfrm>
        </p:grpSpPr>
        <p:sp>
          <p:nvSpPr>
            <p:cNvPr id="28" name="Oval 27"/>
            <p:cNvSpPr/>
            <p:nvPr/>
          </p:nvSpPr>
          <p:spPr>
            <a:xfrm>
              <a:off x="5410198" y="3592286"/>
              <a:ext cx="1447800" cy="60960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4998" y="371203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err="1" smtClean="0"/>
                <a:t>INode</a:t>
              </a:r>
              <a:endParaRPr lang="en-CA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962400" y="4343400"/>
            <a:ext cx="1447800" cy="609600"/>
            <a:chOff x="5410198" y="3592286"/>
            <a:chExt cx="1447800" cy="609600"/>
          </a:xfrm>
        </p:grpSpPr>
        <p:sp>
          <p:nvSpPr>
            <p:cNvPr id="31" name="Oval 30"/>
            <p:cNvSpPr/>
            <p:nvPr/>
          </p:nvSpPr>
          <p:spPr>
            <a:xfrm>
              <a:off x="5410198" y="3592286"/>
              <a:ext cx="1447800" cy="60960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14998" y="371203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err="1" smtClean="0"/>
                <a:t>INode</a:t>
              </a:r>
              <a:endParaRPr lang="en-CA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72000" y="5562600"/>
            <a:ext cx="1447800" cy="609600"/>
            <a:chOff x="5410198" y="3592286"/>
            <a:chExt cx="1447800" cy="609600"/>
          </a:xfrm>
        </p:grpSpPr>
        <p:sp>
          <p:nvSpPr>
            <p:cNvPr id="34" name="Oval 33"/>
            <p:cNvSpPr/>
            <p:nvPr/>
          </p:nvSpPr>
          <p:spPr>
            <a:xfrm>
              <a:off x="5410198" y="3592286"/>
              <a:ext cx="1447800" cy="60960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714998" y="371203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err="1" smtClean="0"/>
                <a:t>INode</a:t>
              </a:r>
              <a:endParaRPr lang="en-CA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467600" y="4267200"/>
            <a:ext cx="1447800" cy="609600"/>
            <a:chOff x="5410198" y="3592286"/>
            <a:chExt cx="1447800" cy="609600"/>
          </a:xfrm>
        </p:grpSpPr>
        <p:sp>
          <p:nvSpPr>
            <p:cNvPr id="37" name="Oval 36"/>
            <p:cNvSpPr/>
            <p:nvPr/>
          </p:nvSpPr>
          <p:spPr>
            <a:xfrm>
              <a:off x="5410198" y="3592286"/>
              <a:ext cx="1447800" cy="609600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714998" y="371203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 err="1" smtClean="0"/>
                <a:t>INode</a:t>
              </a:r>
              <a:endParaRPr lang="en-CA" dirty="0"/>
            </a:p>
          </p:txBody>
        </p:sp>
      </p:grpSp>
      <p:cxnSp>
        <p:nvCxnSpPr>
          <p:cNvPr id="40" name="Straight Arrow Connector 39"/>
          <p:cNvCxnSpPr>
            <a:stCxn id="37" idx="2"/>
          </p:cNvCxnSpPr>
          <p:nvPr/>
        </p:nvCxnSpPr>
        <p:spPr>
          <a:xfrm rot="10800000" flipV="1">
            <a:off x="7239000" y="45720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8" idx="1"/>
          </p:cNvCxnSpPr>
          <p:nvPr/>
        </p:nvCxnSpPr>
        <p:spPr>
          <a:xfrm rot="16200000" flipV="1">
            <a:off x="6995576" y="5272624"/>
            <a:ext cx="317874" cy="288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5791200" y="52578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1" idx="6"/>
          </p:cNvCxnSpPr>
          <p:nvPr/>
        </p:nvCxnSpPr>
        <p:spPr>
          <a:xfrm>
            <a:off x="5410200" y="46482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</a:t>
            </a:r>
            <a:r>
              <a:rPr lang="en-CA" dirty="0" err="1" smtClean="0"/>
              <a:t>Theres</a:t>
            </a:r>
            <a:r>
              <a:rPr lang="en-CA" dirty="0" smtClean="0"/>
              <a:t> more!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Instances are more than just geometry</a:t>
            </a:r>
            <a:endParaRPr lang="en-C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7670" y="1066800"/>
            <a:ext cx="16954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</a:t>
            </a:r>
            <a:r>
              <a:rPr lang="en-CA" dirty="0" err="1" smtClean="0"/>
              <a:t>Theres</a:t>
            </a:r>
            <a:r>
              <a:rPr lang="en-CA" dirty="0" smtClean="0"/>
              <a:t> more!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Instances are more than just geometry</a:t>
            </a:r>
          </a:p>
          <a:p>
            <a:endParaRPr lang="en-CA" dirty="0" smtClean="0"/>
          </a:p>
          <a:p>
            <a:r>
              <a:rPr lang="en-CA" dirty="0" smtClean="0"/>
              <a:t>Materials can be instanced too</a:t>
            </a:r>
          </a:p>
          <a:p>
            <a:pPr lvl="1"/>
            <a:r>
              <a:rPr lang="en-CA" i="1" dirty="0" err="1" smtClean="0"/>
              <a:t>Mtl</a:t>
            </a:r>
            <a:r>
              <a:rPr lang="en-CA" i="1" dirty="0" smtClean="0"/>
              <a:t>* </a:t>
            </a:r>
            <a:r>
              <a:rPr lang="en-CA" i="1" dirty="0" err="1" smtClean="0"/>
              <a:t>pMtl</a:t>
            </a:r>
            <a:r>
              <a:rPr lang="en-CA" i="1" dirty="0" smtClean="0"/>
              <a:t> = </a:t>
            </a:r>
            <a:r>
              <a:rPr lang="en-CA" i="1" dirty="0" err="1" smtClean="0"/>
              <a:t>ip</a:t>
            </a:r>
            <a:r>
              <a:rPr lang="en-CA" i="1" dirty="0" smtClean="0"/>
              <a:t>-&gt;</a:t>
            </a:r>
            <a:r>
              <a:rPr lang="en-CA" i="1" dirty="0" err="1" smtClean="0"/>
              <a:t>CreateInstance</a:t>
            </a:r>
            <a:r>
              <a:rPr lang="en-CA" i="1" dirty="0" smtClean="0"/>
              <a:t>(...);</a:t>
            </a:r>
            <a:br>
              <a:rPr lang="en-CA" i="1" dirty="0" smtClean="0"/>
            </a:br>
            <a:r>
              <a:rPr lang="en-CA" i="1" dirty="0" err="1" smtClean="0"/>
              <a:t>aNode</a:t>
            </a:r>
            <a:r>
              <a:rPr lang="en-CA" i="1" dirty="0" smtClean="0"/>
              <a:t>-&gt;</a:t>
            </a:r>
            <a:r>
              <a:rPr lang="en-CA" i="1" dirty="0" err="1" smtClean="0"/>
              <a:t>SetMtl</a:t>
            </a:r>
            <a:r>
              <a:rPr lang="en-CA" i="1" dirty="0" smtClean="0"/>
              <a:t>(</a:t>
            </a:r>
            <a:r>
              <a:rPr lang="en-CA" i="1" dirty="0" err="1" smtClean="0"/>
              <a:t>pMtl</a:t>
            </a:r>
            <a:r>
              <a:rPr lang="en-CA" i="1" dirty="0" smtClean="0"/>
              <a:t>);</a:t>
            </a:r>
            <a:br>
              <a:rPr lang="en-CA" i="1" dirty="0" smtClean="0"/>
            </a:br>
            <a:r>
              <a:rPr lang="en-CA" i="1" dirty="0" err="1" smtClean="0"/>
              <a:t>aDiffNode</a:t>
            </a:r>
            <a:r>
              <a:rPr lang="en-CA" i="1" dirty="0" smtClean="0"/>
              <a:t>-&gt;</a:t>
            </a:r>
            <a:r>
              <a:rPr lang="en-CA" i="1" dirty="0" err="1" smtClean="0"/>
              <a:t>SetMtl</a:t>
            </a:r>
            <a:r>
              <a:rPr lang="en-CA" i="1" dirty="0" smtClean="0"/>
              <a:t>(</a:t>
            </a:r>
            <a:r>
              <a:rPr lang="en-CA" i="1" dirty="0" err="1" smtClean="0"/>
              <a:t>pMtl</a:t>
            </a:r>
            <a:r>
              <a:rPr lang="en-CA" i="1" dirty="0" smtClean="0"/>
              <a:t>);</a:t>
            </a:r>
            <a:br>
              <a:rPr lang="en-CA" i="1" dirty="0" smtClean="0"/>
            </a:br>
            <a:r>
              <a:rPr lang="en-CA" i="1" dirty="0" err="1" smtClean="0"/>
              <a:t>someNode</a:t>
            </a:r>
            <a:r>
              <a:rPr lang="en-CA" i="1" dirty="0" smtClean="0"/>
              <a:t>-&gt;</a:t>
            </a:r>
            <a:r>
              <a:rPr lang="en-CA" i="1" dirty="0" err="1" smtClean="0"/>
              <a:t>SetMtl</a:t>
            </a:r>
            <a:r>
              <a:rPr lang="en-CA" i="1" dirty="0" smtClean="0"/>
              <a:t>(</a:t>
            </a:r>
            <a:r>
              <a:rPr lang="en-CA" i="1" dirty="0" err="1" smtClean="0"/>
              <a:t>pMtl</a:t>
            </a:r>
            <a:r>
              <a:rPr lang="en-CA" i="1" dirty="0" smtClean="0"/>
              <a:t>);</a:t>
            </a:r>
            <a:br>
              <a:rPr lang="en-CA" i="1" dirty="0" smtClean="0"/>
            </a:br>
            <a:r>
              <a:rPr lang="en-CA" i="1" dirty="0" err="1" smtClean="0"/>
              <a:t>lastNode</a:t>
            </a:r>
            <a:r>
              <a:rPr lang="en-CA" i="1" dirty="0" smtClean="0"/>
              <a:t>-&gt;</a:t>
            </a:r>
            <a:r>
              <a:rPr lang="en-CA" i="1" dirty="0" err="1" smtClean="0"/>
              <a:t>SetMtl</a:t>
            </a:r>
            <a:r>
              <a:rPr lang="en-CA" i="1" dirty="0" smtClean="0"/>
              <a:t>(</a:t>
            </a:r>
            <a:r>
              <a:rPr lang="en-CA" i="1" dirty="0" err="1" smtClean="0"/>
              <a:t>pMtl</a:t>
            </a:r>
            <a:r>
              <a:rPr lang="en-CA" i="1" dirty="0" smtClean="0"/>
              <a:t>);</a:t>
            </a:r>
            <a:endParaRPr lang="en-CA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685800"/>
            <a:ext cx="3048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</a:t>
            </a:r>
            <a:r>
              <a:rPr lang="en-CA" dirty="0" err="1" smtClean="0"/>
              <a:t>Theres</a:t>
            </a:r>
            <a:r>
              <a:rPr lang="en-CA" dirty="0" smtClean="0"/>
              <a:t> </a:t>
            </a:r>
            <a:r>
              <a:rPr lang="en-CA" i="1" dirty="0" smtClean="0"/>
              <a:t>even</a:t>
            </a:r>
            <a:r>
              <a:rPr lang="en-CA" dirty="0" smtClean="0"/>
              <a:t> more!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Controllers...</a:t>
            </a:r>
            <a:endParaRPr lang="en-CA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43000"/>
            <a:ext cx="39243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</a:t>
            </a:r>
            <a:r>
              <a:rPr lang="en-CA" dirty="0" err="1" smtClean="0"/>
              <a:t>Theres</a:t>
            </a:r>
            <a:r>
              <a:rPr lang="en-CA" dirty="0" smtClean="0"/>
              <a:t> </a:t>
            </a:r>
            <a:r>
              <a:rPr lang="en-CA" i="1" dirty="0" smtClean="0"/>
              <a:t>even</a:t>
            </a:r>
            <a:r>
              <a:rPr lang="en-CA" dirty="0" smtClean="0"/>
              <a:t> more!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Controllers... can also be instanced</a:t>
            </a:r>
          </a:p>
          <a:p>
            <a:pPr lvl="1"/>
            <a:r>
              <a:rPr lang="en-CA" dirty="0" smtClean="0"/>
              <a:t>Instances means equivalent transforms</a:t>
            </a: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219200"/>
            <a:ext cx="15716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114800"/>
            <a:ext cx="39147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</a:t>
            </a:r>
            <a:r>
              <a:rPr lang="en-CA" dirty="0" err="1" smtClean="0"/>
              <a:t>Theres</a:t>
            </a:r>
            <a:r>
              <a:rPr lang="en-CA" dirty="0" smtClean="0"/>
              <a:t> </a:t>
            </a:r>
            <a:r>
              <a:rPr lang="en-CA" i="1" dirty="0" smtClean="0"/>
              <a:t>even</a:t>
            </a:r>
            <a:r>
              <a:rPr lang="en-CA" dirty="0" smtClean="0"/>
              <a:t> more!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Controllers... can also be instanced</a:t>
            </a:r>
          </a:p>
          <a:p>
            <a:pPr lvl="1"/>
            <a:r>
              <a:rPr lang="en-CA" dirty="0" smtClean="0"/>
              <a:t>Instances means equivalent local transforms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</a:t>
            </a:r>
            <a:r>
              <a:rPr lang="en-CA" dirty="0" err="1" smtClean="0"/>
              <a:t>Theres</a:t>
            </a:r>
            <a:r>
              <a:rPr lang="en-CA" dirty="0" smtClean="0"/>
              <a:t> </a:t>
            </a:r>
            <a:r>
              <a:rPr lang="en-CA" i="1" dirty="0" smtClean="0"/>
              <a:t>even</a:t>
            </a:r>
            <a:r>
              <a:rPr lang="en-CA" dirty="0" smtClean="0"/>
              <a:t> more!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Controllers... can also be instanced</a:t>
            </a:r>
          </a:p>
          <a:p>
            <a:pPr lvl="1"/>
            <a:r>
              <a:rPr lang="en-CA" dirty="0" smtClean="0"/>
              <a:t>Instances means equivalent local transforms</a:t>
            </a:r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114800"/>
            <a:ext cx="38004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 rot="12375578">
            <a:off x="4926826" y="6062949"/>
            <a:ext cx="990600" cy="457200"/>
          </a:xfrm>
          <a:prstGeom prst="rightArrow">
            <a:avLst>
              <a:gd name="adj1" fmla="val 23856"/>
              <a:gd name="adj2" fmla="val 960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</a:t>
            </a:r>
            <a:r>
              <a:rPr lang="en-CA" dirty="0" err="1" smtClean="0"/>
              <a:t>Theres</a:t>
            </a:r>
            <a:r>
              <a:rPr lang="en-CA" dirty="0" smtClean="0"/>
              <a:t> </a:t>
            </a:r>
            <a:r>
              <a:rPr lang="en-CA" i="1" dirty="0" smtClean="0"/>
              <a:t>even</a:t>
            </a:r>
            <a:r>
              <a:rPr lang="en-CA" dirty="0" smtClean="0"/>
              <a:t> more!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Controllers... can also be instanced</a:t>
            </a:r>
          </a:p>
          <a:p>
            <a:pPr lvl="1"/>
            <a:r>
              <a:rPr lang="en-CA" dirty="0" smtClean="0"/>
              <a:t>Instances means equivalent local transforms</a:t>
            </a:r>
            <a:endParaRPr lang="en-CA" dirty="0"/>
          </a:p>
        </p:txBody>
      </p:sp>
      <p:sp>
        <p:nvSpPr>
          <p:cNvPr id="6" name="Right Arrow 5"/>
          <p:cNvSpPr/>
          <p:nvPr/>
        </p:nvSpPr>
        <p:spPr>
          <a:xfrm rot="12375578">
            <a:off x="4921484" y="6023758"/>
            <a:ext cx="990600" cy="457200"/>
          </a:xfrm>
          <a:prstGeom prst="rightArrow">
            <a:avLst>
              <a:gd name="adj1" fmla="val 23856"/>
              <a:gd name="adj2" fmla="val 960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733800"/>
            <a:ext cx="39909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urved Up Arrow 7"/>
          <p:cNvSpPr/>
          <p:nvPr/>
        </p:nvSpPr>
        <p:spPr>
          <a:xfrm>
            <a:off x="6172200" y="6019800"/>
            <a:ext cx="1143000" cy="6858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This looks familiar...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057400"/>
            <a:ext cx="6724668" cy="384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What else could be?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Any type of </a:t>
            </a:r>
            <a:r>
              <a:rPr lang="en-CA" dirty="0" err="1" smtClean="0"/>
              <a:t>Animatable</a:t>
            </a:r>
            <a:r>
              <a:rPr lang="en-CA" dirty="0" smtClean="0"/>
              <a:t> class can be instanced</a:t>
            </a:r>
          </a:p>
          <a:p>
            <a:pPr lvl="1"/>
            <a:r>
              <a:rPr lang="en-CA" dirty="0" smtClean="0"/>
              <a:t>Internally – we are only assigning pointers</a:t>
            </a:r>
          </a:p>
          <a:p>
            <a:pPr lvl="2"/>
            <a:r>
              <a:rPr lang="en-CA" dirty="0" smtClean="0"/>
              <a:t>Any </a:t>
            </a:r>
            <a:r>
              <a:rPr lang="en-CA" dirty="0" err="1" smtClean="0"/>
              <a:t>SubAnim</a:t>
            </a:r>
            <a:r>
              <a:rPr lang="en-CA" dirty="0" smtClean="0"/>
              <a:t> or Reference that can be assigned to</a:t>
            </a:r>
          </a:p>
          <a:p>
            <a:pPr lvl="2"/>
            <a:r>
              <a:rPr lang="en-CA" dirty="0" smtClean="0"/>
              <a:t>It doesn’t matter where the new instance comes from as long as it can return the correct value type</a:t>
            </a:r>
          </a:p>
          <a:p>
            <a:pPr lvl="3"/>
            <a:r>
              <a:rPr lang="en-CA" dirty="0" smtClean="0"/>
              <a:t> Matrix3, float, Mesh, Material etc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First – A Cleanup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Position controller does not reference its Force </a:t>
            </a:r>
            <a:r>
              <a:rPr lang="en-CA" dirty="0" err="1" smtClean="0"/>
              <a:t>SubAnim</a:t>
            </a:r>
            <a:r>
              <a:rPr lang="en-CA" dirty="0" smtClean="0"/>
              <a:t> </a:t>
            </a:r>
            <a:r>
              <a:rPr lang="en-CA" dirty="0" smtClean="0"/>
              <a:t>controller</a:t>
            </a:r>
          </a:p>
          <a:p>
            <a:pPr lvl="1"/>
            <a:r>
              <a:rPr lang="en-CA" dirty="0" smtClean="0"/>
              <a:t>This means it will not update on force change</a:t>
            </a:r>
          </a:p>
          <a:p>
            <a:pPr lvl="1"/>
            <a:r>
              <a:rPr lang="en-CA" dirty="0" smtClean="0"/>
              <a:t>Its also risky</a:t>
            </a:r>
          </a:p>
          <a:p>
            <a:pPr lvl="2"/>
            <a:r>
              <a:rPr lang="en-CA" dirty="0" smtClean="0"/>
              <a:t>Controller could be deleted, and we wouldn’t know</a:t>
            </a:r>
          </a:p>
          <a:p>
            <a:pPr lvl="2">
              <a:buNone/>
            </a:pPr>
            <a:endParaRPr lang="en-CA" dirty="0" smtClean="0"/>
          </a:p>
          <a:p>
            <a:r>
              <a:rPr lang="en-CA" dirty="0" smtClean="0"/>
              <a:t>Easiest way to create a single reference</a:t>
            </a:r>
          </a:p>
          <a:p>
            <a:pPr lvl="1"/>
            <a:r>
              <a:rPr lang="en-CA" dirty="0" smtClean="0"/>
              <a:t>Multiply-Derive from </a:t>
            </a:r>
            <a:r>
              <a:rPr lang="en-CA" dirty="0" err="1" smtClean="0"/>
              <a:t>SingleRefMaker</a:t>
            </a:r>
            <a:endParaRPr lang="en-CA" dirty="0" smtClean="0"/>
          </a:p>
          <a:p>
            <a:pPr lvl="1"/>
            <a:r>
              <a:rPr lang="en-CA" dirty="0" smtClean="0"/>
              <a:t>Call </a:t>
            </a:r>
            <a:r>
              <a:rPr lang="en-CA" dirty="0" err="1" smtClean="0"/>
              <a:t>SetRef</a:t>
            </a:r>
            <a:r>
              <a:rPr lang="en-CA" dirty="0" smtClean="0"/>
              <a:t>/</a:t>
            </a:r>
            <a:r>
              <a:rPr lang="en-CA" dirty="0" err="1" smtClean="0"/>
              <a:t>GetRef</a:t>
            </a:r>
            <a:r>
              <a:rPr lang="en-CA" dirty="0" smtClean="0"/>
              <a:t> to get and set reference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505200"/>
            <a:ext cx="78867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 wait... There’s more?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Any type of </a:t>
            </a:r>
            <a:r>
              <a:rPr lang="en-CA" dirty="0" err="1" smtClean="0"/>
              <a:t>Animatable</a:t>
            </a:r>
            <a:r>
              <a:rPr lang="en-CA" dirty="0" smtClean="0"/>
              <a:t> class can be instanced</a:t>
            </a:r>
          </a:p>
          <a:p>
            <a:pPr lvl="1"/>
            <a:r>
              <a:rPr lang="en-CA" dirty="0" smtClean="0"/>
              <a:t>Internally – we are only assigning pointers</a:t>
            </a:r>
          </a:p>
          <a:p>
            <a:pPr lvl="2"/>
            <a:r>
              <a:rPr lang="en-CA" dirty="0" smtClean="0"/>
              <a:t>Any </a:t>
            </a:r>
            <a:r>
              <a:rPr lang="en-CA" dirty="0" err="1" smtClean="0"/>
              <a:t>SubAnim</a:t>
            </a:r>
            <a:r>
              <a:rPr lang="en-CA" dirty="0" smtClean="0"/>
              <a:t> or </a:t>
            </a:r>
            <a:r>
              <a:rPr lang="en-CA" smtClean="0"/>
              <a:t>Reference </a:t>
            </a:r>
            <a:r>
              <a:rPr lang="en-CA" smtClean="0"/>
              <a:t>that can </a:t>
            </a:r>
            <a:r>
              <a:rPr lang="en-CA" dirty="0" smtClean="0"/>
              <a:t>be assigned to</a:t>
            </a:r>
          </a:p>
          <a:p>
            <a:pPr lvl="2"/>
            <a:r>
              <a:rPr lang="en-CA" dirty="0" smtClean="0"/>
              <a:t>It </a:t>
            </a:r>
            <a:r>
              <a:rPr lang="en-CA" dirty="0" smtClean="0"/>
              <a:t>doesn’t </a:t>
            </a:r>
            <a:r>
              <a:rPr lang="en-CA" dirty="0" smtClean="0"/>
              <a:t>matter where the new instance comes from as long as it can return the correct value type</a:t>
            </a:r>
          </a:p>
          <a:p>
            <a:pPr lvl="3"/>
            <a:r>
              <a:rPr lang="en-CA" dirty="0" smtClean="0"/>
              <a:t> Matrix3, float, Mesh, Material etc</a:t>
            </a:r>
          </a:p>
          <a:p>
            <a:pPr lvl="3"/>
            <a:endParaRPr lang="en-CA" dirty="0" smtClean="0"/>
          </a:p>
          <a:p>
            <a:pPr lvl="1">
              <a:buNone/>
            </a:pPr>
            <a:r>
              <a:rPr lang="en-CA" dirty="0" smtClean="0"/>
              <a:t>	</a:t>
            </a:r>
            <a:r>
              <a:rPr lang="en-CA" i="1" dirty="0" err="1" smtClean="0"/>
              <a:t>INode.Mtl.DiffuseColor.R</a:t>
            </a:r>
            <a:r>
              <a:rPr lang="en-CA" i="1" dirty="0" smtClean="0"/>
              <a:t> = </a:t>
            </a:r>
            <a:r>
              <a:rPr lang="en-CA" i="1" dirty="0" err="1" smtClean="0"/>
              <a:t>INode.Transform.Position.X</a:t>
            </a:r>
            <a:endParaRPr lang="en-CA" i="1" dirty="0" smtClean="0"/>
          </a:p>
        </p:txBody>
      </p:sp>
      <p:sp>
        <p:nvSpPr>
          <p:cNvPr id="5" name="Striped Right Arrow 4"/>
          <p:cNvSpPr/>
          <p:nvPr/>
        </p:nvSpPr>
        <p:spPr>
          <a:xfrm>
            <a:off x="2971800" y="5867400"/>
            <a:ext cx="2819400" cy="533400"/>
          </a:xfrm>
          <a:prstGeom prst="stripedRightArrow">
            <a:avLst>
              <a:gd name="adj1" fmla="val 23109"/>
              <a:gd name="adj2" fmla="val 1491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nquirer.com/editions/2003/11/05/matrix_zo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533400"/>
            <a:ext cx="5238750" cy="2400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Mr Smith, I presume?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Instancing the world...</a:t>
            </a:r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Instance the Object</a:t>
            </a:r>
          </a:p>
          <a:p>
            <a:pPr lvl="2"/>
            <a:r>
              <a:rPr lang="en-CA" dirty="0" smtClean="0"/>
              <a:t>Create </a:t>
            </a:r>
            <a:r>
              <a:rPr lang="en-CA" dirty="0" smtClean="0"/>
              <a:t>Object </a:t>
            </a:r>
            <a:r>
              <a:rPr lang="en-CA" dirty="0" smtClean="0"/>
              <a:t>to be used for all particles</a:t>
            </a:r>
          </a:p>
          <a:p>
            <a:pPr lvl="2"/>
            <a:r>
              <a:rPr lang="en-CA" dirty="0" smtClean="0"/>
              <a:t>Create a Reference to </a:t>
            </a:r>
            <a:r>
              <a:rPr lang="en-CA" dirty="0" smtClean="0"/>
              <a:t>the object</a:t>
            </a:r>
            <a:endParaRPr lang="en-CA" dirty="0" smtClean="0"/>
          </a:p>
          <a:p>
            <a:pPr lvl="2"/>
            <a:r>
              <a:rPr lang="en-CA" dirty="0" smtClean="0"/>
              <a:t>All Particle </a:t>
            </a:r>
            <a:r>
              <a:rPr lang="en-CA" dirty="0" smtClean="0"/>
              <a:t>Nodes are created for this object pointer</a:t>
            </a:r>
          </a:p>
          <a:p>
            <a:pPr lvl="1"/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7537470" y="381000"/>
            <a:ext cx="16065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 smtClean="0">
                <a:solidFill>
                  <a:schemeClr val="bg2">
                    <a:lumMod val="10000"/>
                  </a:schemeClr>
                </a:solidFill>
              </a:rPr>
              <a:t>Image used without permission</a:t>
            </a:r>
            <a:endParaRPr lang="en-CA" sz="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nquirer.com/editions/2003/11/05/matrix_zo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533400"/>
            <a:ext cx="5238750" cy="2400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Mr Smith, I presume?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Instancing the world...</a:t>
            </a:r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Instance the Material</a:t>
            </a:r>
          </a:p>
          <a:p>
            <a:pPr lvl="2"/>
            <a:r>
              <a:rPr lang="en-CA" dirty="0" smtClean="0"/>
              <a:t>Create a Material to be applied to all particles</a:t>
            </a:r>
          </a:p>
          <a:p>
            <a:pPr lvl="2"/>
            <a:r>
              <a:rPr lang="en-CA" dirty="0" smtClean="0"/>
              <a:t>Create a reference to the Material</a:t>
            </a:r>
            <a:endParaRPr lang="en-CA" dirty="0" smtClean="0"/>
          </a:p>
          <a:p>
            <a:pPr lvl="2"/>
            <a:r>
              <a:rPr lang="en-CA" dirty="0" smtClean="0"/>
              <a:t>Material is applied to all Particle Nodes on creation</a:t>
            </a:r>
          </a:p>
          <a:p>
            <a:pPr lvl="1"/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7537470" y="381000"/>
            <a:ext cx="16065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 smtClean="0">
                <a:solidFill>
                  <a:schemeClr val="bg2">
                    <a:lumMod val="10000"/>
                  </a:schemeClr>
                </a:solidFill>
              </a:rPr>
              <a:t>Image used without permission</a:t>
            </a:r>
            <a:endParaRPr lang="en-CA" sz="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Instancing working for you!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Create a helper object and </a:t>
            </a:r>
            <a:r>
              <a:rPr lang="en-CA" dirty="0" err="1" smtClean="0"/>
              <a:t>INode</a:t>
            </a:r>
            <a:r>
              <a:rPr lang="en-CA" dirty="0" smtClean="0"/>
              <a:t> (or any object type)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Get its position controller</a:t>
            </a:r>
          </a:p>
          <a:p>
            <a:pPr lvl="1"/>
            <a:r>
              <a:rPr lang="en-CA" dirty="0" err="1" smtClean="0"/>
              <a:t>GetTMController</a:t>
            </a:r>
            <a:r>
              <a:rPr lang="en-CA" dirty="0" smtClean="0"/>
              <a:t>()-&gt;</a:t>
            </a:r>
            <a:r>
              <a:rPr lang="en-CA" dirty="0" err="1" smtClean="0"/>
              <a:t>GetPositionController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Assign to the ADN Position Controller as force </a:t>
            </a:r>
            <a:r>
              <a:rPr lang="en-CA" dirty="0" err="1" smtClean="0"/>
              <a:t>pNewADNPos</a:t>
            </a:r>
            <a:r>
              <a:rPr lang="en-CA" dirty="0" smtClean="0"/>
              <a:t>-&gt;</a:t>
            </a:r>
            <a:r>
              <a:rPr lang="en-CA" dirty="0" err="1" smtClean="0"/>
              <a:t>AssignController</a:t>
            </a:r>
            <a:r>
              <a:rPr lang="en-CA" dirty="0" smtClean="0"/>
              <a:t>(</a:t>
            </a:r>
            <a:r>
              <a:rPr lang="en-CA" dirty="0" err="1" smtClean="0"/>
              <a:t>pHelperPos</a:t>
            </a:r>
            <a:r>
              <a:rPr lang="en-CA" smtClean="0"/>
              <a:t>, 0);</a:t>
            </a:r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71800"/>
            <a:ext cx="545782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 Alternative UI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In-Viewport visible representation of </a:t>
            </a:r>
            <a:r>
              <a:rPr lang="en-CA" dirty="0" smtClean="0"/>
              <a:t>properties</a:t>
            </a:r>
          </a:p>
          <a:p>
            <a:endParaRPr lang="en-CA" dirty="0" smtClean="0"/>
          </a:p>
          <a:p>
            <a:r>
              <a:rPr lang="en-CA" dirty="0" smtClean="0"/>
              <a:t>User control is visible and intuitive</a:t>
            </a:r>
            <a:endParaRPr lang="en-CA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00400"/>
            <a:ext cx="47815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with some work...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Create circle on Origin</a:t>
            </a:r>
          </a:p>
          <a:p>
            <a:r>
              <a:rPr lang="en-CA" dirty="0" smtClean="0"/>
              <a:t>Constrain Force node to</a:t>
            </a:r>
            <a:br>
              <a:rPr lang="en-CA" dirty="0" smtClean="0"/>
            </a:br>
            <a:r>
              <a:rPr lang="en-CA" dirty="0" smtClean="0"/>
              <a:t>path</a:t>
            </a:r>
          </a:p>
          <a:p>
            <a:pPr lvl="1"/>
            <a:r>
              <a:rPr lang="en-CA" dirty="0" smtClean="0"/>
              <a:t>This means the force vector</a:t>
            </a:r>
            <a:br>
              <a:rPr lang="en-CA" dirty="0" smtClean="0"/>
            </a:br>
            <a:r>
              <a:rPr lang="en-CA" dirty="0" smtClean="0"/>
              <a:t>is constantly rotating at even</a:t>
            </a:r>
            <a:br>
              <a:rPr lang="en-CA" dirty="0" smtClean="0"/>
            </a:br>
            <a:r>
              <a:rPr lang="en-CA" dirty="0" smtClean="0"/>
              <a:t>pace.</a:t>
            </a:r>
          </a:p>
          <a:p>
            <a:endParaRPr lang="en-CA" dirty="0" smtClean="0"/>
          </a:p>
          <a:p>
            <a:r>
              <a:rPr lang="en-CA" dirty="0" smtClean="0"/>
              <a:t>Make the background</a:t>
            </a:r>
            <a:br>
              <a:rPr lang="en-CA" dirty="0" smtClean="0"/>
            </a:br>
            <a:r>
              <a:rPr lang="en-CA" dirty="0" smtClean="0"/>
              <a:t>look good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447800"/>
            <a:ext cx="4481512" cy="257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with some work...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Create circle on Origin</a:t>
            </a:r>
          </a:p>
          <a:p>
            <a:r>
              <a:rPr lang="en-CA" dirty="0" smtClean="0"/>
              <a:t>Constrain Force node to</a:t>
            </a:r>
            <a:br>
              <a:rPr lang="en-CA" dirty="0" smtClean="0"/>
            </a:br>
            <a:r>
              <a:rPr lang="en-CA" dirty="0" smtClean="0"/>
              <a:t>path</a:t>
            </a:r>
          </a:p>
          <a:p>
            <a:pPr lvl="1"/>
            <a:r>
              <a:rPr lang="en-CA" dirty="0" smtClean="0"/>
              <a:t>This means the force vector</a:t>
            </a:r>
            <a:br>
              <a:rPr lang="en-CA" dirty="0" smtClean="0"/>
            </a:br>
            <a:r>
              <a:rPr lang="en-CA" dirty="0" smtClean="0"/>
              <a:t>is constantly rotating at even</a:t>
            </a:r>
            <a:br>
              <a:rPr lang="en-CA" dirty="0" smtClean="0"/>
            </a:br>
            <a:r>
              <a:rPr lang="en-CA" dirty="0" smtClean="0"/>
              <a:t>pace.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447800"/>
            <a:ext cx="4481512" cy="2576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Not covered – but a good Idea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Change particles to billboard</a:t>
            </a:r>
          </a:p>
          <a:p>
            <a:pPr lvl="1"/>
            <a:r>
              <a:rPr lang="en-CA" dirty="0" smtClean="0"/>
              <a:t>More efficient, and allow for better textures</a:t>
            </a:r>
          </a:p>
          <a:p>
            <a:pPr lvl="1"/>
            <a:r>
              <a:rPr lang="en-CA" dirty="0" smtClean="0"/>
              <a:t>Type = “Grid”</a:t>
            </a:r>
          </a:p>
          <a:p>
            <a:pPr lvl="1"/>
            <a:r>
              <a:rPr lang="en-CA" dirty="0" smtClean="0"/>
              <a:t>Rotation = “ADN Particle Rotation”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0" y="533400"/>
            <a:ext cx="8215312" cy="5119688"/>
          </a:xfrm>
        </p:spPr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 algn="ctr"/>
            <a:r>
              <a:rPr lang="en-CA" dirty="0" smtClean="0"/>
              <a:t>This concludes </a:t>
            </a:r>
          </a:p>
          <a:p>
            <a:pPr lvl="5" algn="ctr"/>
            <a:r>
              <a:rPr lang="en-CA" dirty="0" smtClean="0"/>
              <a:t>Week 1</a:t>
            </a:r>
            <a:br>
              <a:rPr lang="en-CA" dirty="0" smtClean="0"/>
            </a:br>
            <a:r>
              <a:rPr lang="en-CA" dirty="0" smtClean="0"/>
              <a:t>Constructing Scenes</a:t>
            </a:r>
          </a:p>
          <a:p>
            <a:pPr lvl="5" algn="ctr"/>
            <a:endParaRPr lang="en-CA" dirty="0" smtClean="0"/>
          </a:p>
          <a:p>
            <a:pPr lvl="5" algn="ctr"/>
            <a:endParaRPr lang="en-CA" dirty="0" smtClean="0"/>
          </a:p>
          <a:p>
            <a:pPr lvl="5" algn="ctr"/>
            <a:r>
              <a:rPr lang="en-CA" dirty="0" smtClean="0"/>
              <a:t>We look forward to seeing you for</a:t>
            </a:r>
            <a:br>
              <a:rPr lang="en-CA" dirty="0" smtClean="0"/>
            </a:br>
            <a:r>
              <a:rPr lang="en-CA" dirty="0" smtClean="0"/>
              <a:t>Week 2</a:t>
            </a:r>
          </a:p>
          <a:p>
            <a:pPr lvl="5" algn="ctr"/>
            <a:r>
              <a:rPr lang="en-CA" dirty="0" smtClean="0"/>
              <a:t>The Geometry Pipeline</a:t>
            </a:r>
            <a:br>
              <a:rPr lang="en-CA" dirty="0" smtClean="0"/>
            </a:b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First – A Cleanup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Position controller does not reference its Force </a:t>
            </a:r>
            <a:r>
              <a:rPr lang="en-CA" dirty="0" err="1" smtClean="0"/>
              <a:t>SubAnim</a:t>
            </a:r>
            <a:r>
              <a:rPr lang="en-CA" dirty="0" smtClean="0"/>
              <a:t> </a:t>
            </a:r>
            <a:r>
              <a:rPr lang="en-CA" dirty="0" smtClean="0"/>
              <a:t>controller</a:t>
            </a:r>
          </a:p>
          <a:p>
            <a:pPr lvl="1"/>
            <a:r>
              <a:rPr lang="en-CA" dirty="0" smtClean="0"/>
              <a:t>This means it will not update on force change</a:t>
            </a:r>
          </a:p>
          <a:p>
            <a:pPr lvl="1"/>
            <a:r>
              <a:rPr lang="en-CA" dirty="0" smtClean="0"/>
              <a:t>Its also risky</a:t>
            </a:r>
          </a:p>
          <a:p>
            <a:pPr lvl="2"/>
            <a:r>
              <a:rPr lang="en-CA" dirty="0" smtClean="0"/>
              <a:t>Controller could be deleted, and we wouldn’t know</a:t>
            </a:r>
          </a:p>
          <a:p>
            <a:pPr lvl="2">
              <a:buNone/>
            </a:pPr>
            <a:endParaRPr lang="en-CA" dirty="0" smtClean="0"/>
          </a:p>
          <a:p>
            <a:r>
              <a:rPr lang="en-CA" dirty="0" smtClean="0"/>
              <a:t>Easiest way to create a single reference</a:t>
            </a:r>
          </a:p>
          <a:p>
            <a:pPr lvl="1"/>
            <a:r>
              <a:rPr lang="en-CA" dirty="0" smtClean="0"/>
              <a:t>Multiply-Derive from </a:t>
            </a:r>
            <a:r>
              <a:rPr lang="en-CA" dirty="0" err="1" smtClean="0"/>
              <a:t>SingleRefMaker</a:t>
            </a:r>
            <a:endParaRPr lang="en-CA" dirty="0" smtClean="0"/>
          </a:p>
          <a:p>
            <a:pPr lvl="1"/>
            <a:r>
              <a:rPr lang="en-CA" dirty="0" smtClean="0"/>
              <a:t>Call </a:t>
            </a:r>
            <a:r>
              <a:rPr lang="en-CA" dirty="0" err="1" smtClean="0"/>
              <a:t>SetRef</a:t>
            </a:r>
            <a:r>
              <a:rPr lang="en-CA" dirty="0" smtClean="0"/>
              <a:t>/</a:t>
            </a:r>
            <a:r>
              <a:rPr lang="en-CA" dirty="0" err="1" smtClean="0"/>
              <a:t>GetRef</a:t>
            </a:r>
            <a:r>
              <a:rPr lang="en-CA" dirty="0" smtClean="0"/>
              <a:t> to get and set reference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Also changed controller type to POSITION from POINT3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Week 1</a:t>
            </a:r>
            <a:endParaRPr lang="en-C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9088" y="1614465"/>
            <a:ext cx="8215312" cy="472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Whats</a:t>
            </a:r>
            <a:r>
              <a:rPr lang="en-CA" dirty="0" smtClean="0"/>
              <a:t> in our Toolbox?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	Position Controller – Utility – Rotation Controller</a:t>
            </a:r>
          </a:p>
          <a:p>
            <a:endParaRPr lang="en-C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28670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752600"/>
            <a:ext cx="36766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4876800"/>
            <a:ext cx="990600" cy="1624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Our particle system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Current Utility Behaviour (Day 1)</a:t>
            </a:r>
          </a:p>
          <a:p>
            <a:pPr lvl="1"/>
            <a:r>
              <a:rPr lang="en-CA" dirty="0" smtClean="0"/>
              <a:t>On Button Press:</a:t>
            </a:r>
            <a:br>
              <a:rPr lang="en-CA" dirty="0" smtClean="0"/>
            </a:br>
            <a:r>
              <a:rPr lang="en-CA" dirty="0" smtClean="0"/>
              <a:t>	</a:t>
            </a:r>
            <a:r>
              <a:rPr lang="en-CA" dirty="0" err="1" smtClean="0"/>
              <a:t>CreateParticle</a:t>
            </a:r>
            <a:r>
              <a:rPr lang="en-CA" dirty="0" smtClean="0"/>
              <a:t>()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New Utility Behaviour</a:t>
            </a:r>
          </a:p>
          <a:p>
            <a:pPr lvl="1"/>
            <a:r>
              <a:rPr lang="en-CA" dirty="0" smtClean="0"/>
              <a:t>on </a:t>
            </a:r>
            <a:r>
              <a:rPr lang="en-CA" dirty="0" err="1" smtClean="0"/>
              <a:t>TimeChange</a:t>
            </a:r>
            <a:endParaRPr lang="en-CA" dirty="0" smtClean="0"/>
          </a:p>
          <a:p>
            <a:pPr lvl="2"/>
            <a:r>
              <a:rPr lang="en-CA" dirty="0" err="1" smtClean="0"/>
              <a:t>CreateParticle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New Utility Behaviour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Create Particles for Every Frame passed</a:t>
            </a:r>
          </a:p>
          <a:p>
            <a:endParaRPr lang="en-CA" dirty="0" smtClean="0"/>
          </a:p>
          <a:p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By Calling </a:t>
            </a:r>
            <a:r>
              <a:rPr lang="en-CA" dirty="0" err="1" smtClean="0"/>
              <a:t>CreateParticleObject</a:t>
            </a:r>
            <a:r>
              <a:rPr lang="en-CA" dirty="0" smtClean="0"/>
              <a:t> (Day 1)</a:t>
            </a:r>
            <a:endParaRPr lang="en-CA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86000"/>
            <a:ext cx="60293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800600"/>
            <a:ext cx="5267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Particles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need to call </a:t>
            </a:r>
            <a:r>
              <a:rPr lang="en-CA" dirty="0" err="1" smtClean="0"/>
              <a:t>CreateParticleObjects</a:t>
            </a:r>
            <a:r>
              <a:rPr lang="en-CA" dirty="0" smtClean="0"/>
              <a:t> whenever the scene time changes</a:t>
            </a:r>
          </a:p>
          <a:p>
            <a:pPr lvl="1"/>
            <a:r>
              <a:rPr lang="en-CA" dirty="0" smtClean="0"/>
              <a:t>This allows the creation of new particles as time passes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Class </a:t>
            </a:r>
            <a:r>
              <a:rPr lang="en-CA" dirty="0" err="1" smtClean="0"/>
              <a:t>TimeChangeCallback</a:t>
            </a:r>
            <a:endParaRPr lang="en-CA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810000"/>
            <a:ext cx="60674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Naiqi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Naiqi</Template>
  <TotalTime>316</TotalTime>
  <Words>874</Words>
  <Application>Microsoft Office PowerPoint</Application>
  <PresentationFormat>On-screen Show (4:3)</PresentationFormat>
  <Paragraphs>230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Naiqi</vt:lpstr>
      <vt:lpstr>Scene Construction</vt:lpstr>
      <vt:lpstr>First – A Cleanup</vt:lpstr>
      <vt:lpstr>First – A Cleanup</vt:lpstr>
      <vt:lpstr>First – A Cleanup</vt:lpstr>
      <vt:lpstr>Week 1</vt:lpstr>
      <vt:lpstr>Whats in our Toolbox?</vt:lpstr>
      <vt:lpstr>Our particle system</vt:lpstr>
      <vt:lpstr>New Utility Behaviour</vt:lpstr>
      <vt:lpstr>Creating Particles</vt:lpstr>
      <vt:lpstr>Creating Particles (Task 1 of N)</vt:lpstr>
      <vt:lpstr>Callbacks Galore...</vt:lpstr>
      <vt:lpstr>Current Particle Behaviour</vt:lpstr>
      <vt:lpstr>Current Particle Behaviour</vt:lpstr>
      <vt:lpstr>New Particle Behaviour</vt:lpstr>
      <vt:lpstr>New Particle Behaviour</vt:lpstr>
      <vt:lpstr>New Particle Behaviour</vt:lpstr>
      <vt:lpstr>Take your Positions (Task 2 of N)</vt:lpstr>
      <vt:lpstr>Where are we at?</vt:lpstr>
      <vt:lpstr>Instances</vt:lpstr>
      <vt:lpstr>Instances</vt:lpstr>
      <vt:lpstr>But wait... Theres more!</vt:lpstr>
      <vt:lpstr>But wait... Theres more!</vt:lpstr>
      <vt:lpstr>But wait... Theres even more!</vt:lpstr>
      <vt:lpstr>But wait... Theres even more!</vt:lpstr>
      <vt:lpstr>But wait... Theres even more!</vt:lpstr>
      <vt:lpstr>But wait... Theres even more!</vt:lpstr>
      <vt:lpstr>But wait... Theres even more!</vt:lpstr>
      <vt:lpstr>This looks familiar...</vt:lpstr>
      <vt:lpstr>But wait... What else could be?</vt:lpstr>
      <vt:lpstr>But wait... There’s more?</vt:lpstr>
      <vt:lpstr>Mr Smith, I presume?</vt:lpstr>
      <vt:lpstr>Mr Smith, I presume?</vt:lpstr>
      <vt:lpstr>Instancing working for you!</vt:lpstr>
      <vt:lpstr>An Alternative UI</vt:lpstr>
      <vt:lpstr>And with some work...</vt:lpstr>
      <vt:lpstr>And with some work...</vt:lpstr>
      <vt:lpstr>Not covered – but a good Idea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Scene Construction</dc:title>
  <dc:creator>Stephen Taylor</dc:creator>
  <cp:lastModifiedBy>Stephen Taylor</cp:lastModifiedBy>
  <cp:revision>33</cp:revision>
  <dcterms:created xsi:type="dcterms:W3CDTF">2006-08-16T00:00:00Z</dcterms:created>
  <dcterms:modified xsi:type="dcterms:W3CDTF">2009-05-08T14:54:01Z</dcterms:modified>
</cp:coreProperties>
</file>